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6" r:id="rId1"/>
  </p:sldMasterIdLst>
  <p:notesMasterIdLst>
    <p:notesMasterId r:id="rId26"/>
  </p:notesMasterIdLst>
  <p:sldIdLst>
    <p:sldId id="256" r:id="rId2"/>
    <p:sldId id="277" r:id="rId3"/>
    <p:sldId id="281" r:id="rId4"/>
    <p:sldId id="279" r:id="rId5"/>
    <p:sldId id="289" r:id="rId6"/>
    <p:sldId id="280" r:id="rId7"/>
    <p:sldId id="282" r:id="rId8"/>
    <p:sldId id="283" r:id="rId9"/>
    <p:sldId id="284" r:id="rId10"/>
    <p:sldId id="287" r:id="rId11"/>
    <p:sldId id="285" r:id="rId12"/>
    <p:sldId id="288" r:id="rId13"/>
    <p:sldId id="269" r:id="rId14"/>
    <p:sldId id="290" r:id="rId15"/>
    <p:sldId id="259" r:id="rId16"/>
    <p:sldId id="267" r:id="rId17"/>
    <p:sldId id="268" r:id="rId18"/>
    <p:sldId id="272" r:id="rId19"/>
    <p:sldId id="257" r:id="rId20"/>
    <p:sldId id="271" r:id="rId21"/>
    <p:sldId id="262" r:id="rId22"/>
    <p:sldId id="261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6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C301-0A54-4048-83FA-9FB6D9F36B97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4C5C1-5ACC-4F4A-9E63-1E3BA8557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4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8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Writing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number</a:t>
            </a:r>
            <a:r>
              <a:rPr lang="en-US" baseline="0" dirty="0" smtClean="0"/>
              <a:t> talk? Link this strategy to prewriting.  Add Short video clip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698E-7C63-4F6E-9008-E89176E7F8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0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Student </a:t>
            </a:r>
            <a:r>
              <a:rPr lang="en-US" baseline="0" smtClean="0"/>
              <a:t>samples </a:t>
            </a:r>
            <a:r>
              <a:rPr lang="en-US" baseline="0" dirty="0" smtClean="0"/>
              <a:t>for participant review will be located at the tables.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9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r>
              <a:rPr lang="en-US" baseline="0" dirty="0" smtClean="0"/>
              <a:t> completing number talk inform participants that they will write about this number talk focusing on connections.  Have participants review checklist rubric on connections since they will self evaluate their writing.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6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Sabrina will add ways</a:t>
            </a:r>
            <a:r>
              <a:rPr lang="en-US" baseline="0" dirty="0" smtClean="0"/>
              <a:t> to make contact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4C5C1-5ACC-4F4A-9E63-1E3BA85579E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7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140825E-4A15-4D39-8176-1F07E904CB30}" type="datetimeFigureOut">
              <a:rPr lang="en-US" smtClean="0"/>
              <a:t>6/13/15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0CBA7E1-909D-9F44-89B8-91807D48B23C}" type="datetimeFigureOut">
              <a:rPr lang="en-US" smtClean="0"/>
              <a:t>6/13/15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FBEA757-651D-6F48-8F9A-735C4DE21C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g"/><Relationship Id="rId3" Type="http://schemas.openxmlformats.org/officeDocument/2006/relationships/hyperlink" Target="https://drive.google.com/file/d/0B4_dnXdOrW0_dC11VWx6amJiSGc/view?usp=shar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youtu.be/7cgFlJhcuP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612"/>
            <a:ext cx="8153400" cy="1111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Empowering Students through Writing in the Math and Language </a:t>
            </a:r>
            <a:r>
              <a:rPr lang="en-US" sz="4000" dirty="0"/>
              <a:t>A</a:t>
            </a:r>
            <a:r>
              <a:rPr lang="en-US" sz="4000" dirty="0" smtClean="0"/>
              <a:t>rts </a:t>
            </a:r>
            <a:r>
              <a:rPr lang="en-US" sz="4000" dirty="0"/>
              <a:t>C</a:t>
            </a:r>
            <a:r>
              <a:rPr lang="en-US" sz="4000" dirty="0" smtClean="0"/>
              <a:t>lassrooms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b="1" dirty="0"/>
              <a:t>Classroom Teachers Enacting Positive Solutions/KyNT3</a:t>
            </a:r>
          </a:p>
          <a:p>
            <a:pPr algn="l"/>
            <a:endParaRPr lang="en-US" sz="2400" dirty="0"/>
          </a:p>
        </p:txBody>
      </p:sp>
      <p:pic>
        <p:nvPicPr>
          <p:cNvPr id="6" name="Picture 5" descr="girls coding tre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62" y="0"/>
            <a:ext cx="2707404" cy="2118539"/>
          </a:xfrm>
          <a:prstGeom prst="rect">
            <a:avLst/>
          </a:prstGeom>
        </p:spPr>
      </p:pic>
      <p:pic>
        <p:nvPicPr>
          <p:cNvPr id="7" name="Picture 6" descr="Guys Co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62" y="0"/>
            <a:ext cx="2930638" cy="201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liverpoolhls - Creative Commons Attribution License  https://www.flickr.com/photos/107733654@N04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  <p:extLst>
      <p:ext uri="{BB962C8B-B14F-4D97-AF65-F5344CB8AC3E}">
        <p14:creationId xmlns:p14="http://schemas.microsoft.com/office/powerpoint/2010/main" val="147057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17 at 4.08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3" y="181429"/>
            <a:ext cx="8730168" cy="641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5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a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89" y="503894"/>
            <a:ext cx="5845710" cy="4736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2067" y="5744394"/>
            <a:ext cx="598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hlinkClick r:id="rId3"/>
              </a:rPr>
              <a:t>On My Own cards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1979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Number Talks</a:t>
            </a:r>
            <a:br>
              <a:rPr lang="en-US" dirty="0" smtClean="0"/>
            </a:br>
            <a:r>
              <a:rPr lang="en-US" dirty="0" smtClean="0"/>
              <a:t>Key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82000" cy="4873752"/>
          </a:xfrm>
        </p:spPr>
        <p:txBody>
          <a:bodyPr>
            <a:noAutofit/>
          </a:bodyPr>
          <a:lstStyle/>
          <a:p>
            <a:r>
              <a:rPr lang="en-US" sz="2800" dirty="0" smtClean="0"/>
              <a:t>  Classroom environment and community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Classroom discussions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 The teacher’s role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  The role of mental math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5.  Purposeful computation problems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254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103" y="2194578"/>
            <a:ext cx="68194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Number Talk  Video:  Student Discourse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702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Student Discourse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96" y="1949823"/>
            <a:ext cx="8512011" cy="42533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“When I learned Identity Property in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grade, I though it was stupid because everybody knows that.  Now I know, we were doing 6 x 2/3 and </a:t>
            </a:r>
            <a:r>
              <a:rPr lang="en-US" sz="3600" dirty="0" err="1" smtClean="0"/>
              <a:t>Kaleb</a:t>
            </a:r>
            <a:r>
              <a:rPr lang="en-US" sz="3600" dirty="0" smtClean="0"/>
              <a:t> said, ‘I did reasoning, since 1 x 6 equals 6, 2/3 is less than 1 so it would be less than 6.’  And that’s when I finally found out, its not stupid.”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3600" dirty="0" smtClean="0"/>
              <a:t>		Parker S. (5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 Student)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749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54671" cy="40072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242 x 0.5</a:t>
            </a:r>
          </a:p>
          <a:p>
            <a:pPr marL="0" indent="0">
              <a:buNone/>
            </a:pPr>
            <a:r>
              <a:rPr lang="en-US" dirty="0" smtClean="0"/>
              <a:t>Well </a:t>
            </a:r>
            <a:r>
              <a:rPr lang="en-US" dirty="0"/>
              <a:t>I noticed that you will never get a decimal with an even number and if you do one with an odd number you will have a decimal and the reason that you will get a decimal is maybe the number was 333 x 0.5  Well you know 300 ÷ 2 is 150 so then you do 30 ÷ 2 = 15 Then you get down to 3 ÷ 2 which don’t come out as a whole number it comes out as 1.5 so that’s why you will get a decimal for odd numbers now if you were doing even numbers for example the problem we just did 242 x 0.5 is even so 200 ÷ 2 = 100 and 40 ÷ 2 = 20  2÷2=1 </a:t>
            </a:r>
            <a:r>
              <a:rPr lang="en-US" dirty="0" smtClean="0"/>
              <a:t>so </a:t>
            </a:r>
            <a:r>
              <a:rPr lang="en-US" dirty="0"/>
              <a:t>if you add those numbers up you will get 121 now another thing that I noticed is that both ways will get your answer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Chris (5</a:t>
            </a:r>
            <a:r>
              <a:rPr lang="en-US" baseline="30000" dirty="0" smtClean="0"/>
              <a:t>th</a:t>
            </a:r>
            <a:r>
              <a:rPr lang="en-US" dirty="0" smtClean="0"/>
              <a:t> Grade Student)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34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 Assessment:</a:t>
            </a:r>
            <a:br>
              <a:rPr lang="en-US" dirty="0" smtClean="0"/>
            </a:br>
            <a:r>
              <a:rPr lang="en-US" dirty="0" smtClean="0"/>
              <a:t> Writing about Number Talks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049204"/>
              </p:ext>
            </p:extLst>
          </p:nvPr>
        </p:nvGraphicFramePr>
        <p:xfrm>
          <a:off x="779463" y="1949449"/>
          <a:ext cx="7583488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91744"/>
                <a:gridCol w="3791744"/>
              </a:tblGrid>
              <a:tr h="304093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Reasoning and Proof</a:t>
                      </a:r>
                    </a:p>
                    <a:p>
                      <a:pPr algn="ctr"/>
                      <a:endParaRPr lang="en-US" sz="1800" kern="1200" dirty="0" smtClean="0">
                        <a:effectLst/>
                      </a:endParaRPr>
                    </a:p>
                    <a:p>
                      <a:r>
                        <a:rPr lang="en-US" sz="1800" kern="1200" dirty="0" smtClean="0">
                          <a:effectLst/>
                        </a:rPr>
                        <a:t>_____ I clearly explain my thinking mathematically.  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_____Someone reading my journal would understand my thinking.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_____ I can justify my thinking with mathematical evidence.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_____ My math work is correct, and I’m able to prove this using another strategy.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effectLst/>
                        </a:rPr>
                        <a:t>Attend to Precision</a:t>
                      </a:r>
                    </a:p>
                    <a:p>
                      <a:pPr algn="ctr"/>
                      <a:endParaRPr lang="en-US" sz="1800" kern="1200" dirty="0" smtClean="0">
                        <a:effectLst/>
                      </a:endParaRPr>
                    </a:p>
                    <a:p>
                      <a:r>
                        <a:rPr lang="en-US" sz="1800" kern="1200" dirty="0" smtClean="0">
                          <a:effectLst/>
                        </a:rPr>
                        <a:t>_____  I use a variety of specific math vocabulary.</a:t>
                      </a:r>
                    </a:p>
                    <a:p>
                      <a:r>
                        <a:rPr lang="en-US" sz="1800" kern="1200" dirty="0" smtClean="0">
                          <a:effectLst/>
                        </a:rPr>
                        <a:t>_____  I use the math vocabulary correctly and in the correct context.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4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Self Assessment: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Writing about Number Talks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69400"/>
              </p:ext>
            </p:extLst>
          </p:nvPr>
        </p:nvGraphicFramePr>
        <p:xfrm>
          <a:off x="779463" y="1854207"/>
          <a:ext cx="7583488" cy="50037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1744"/>
                <a:gridCol w="3791744"/>
              </a:tblGrid>
              <a:tr h="32664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Connections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 I can relate the problem that I’m writing about to other similar problems.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 I can write about connections to other types of math problems and explain how they are connected.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 I can make generalizations about the solutions and if they will work on similar problems.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 I can represent this problem in a different way.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 I can create a visual for this problem.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 I can create an equation/word problem for this problem.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 I started each sentence with a capital.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_______ I used punctuation at the end of each sentence.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______  I wrote complete sentences.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Reflection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am on track with ________________________________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need to improve __________________________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51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Teacher Rubric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438031"/>
              </p:ext>
            </p:extLst>
          </p:nvPr>
        </p:nvGraphicFramePr>
        <p:xfrm>
          <a:off x="779463" y="1949450"/>
          <a:ext cx="7583488" cy="402844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95872"/>
                <a:gridCol w="1895872"/>
                <a:gridCol w="1895872"/>
                <a:gridCol w="189587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Satisfactory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Needs Improvement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Unsatisfactory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Reasoning and Proof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is able to explain his/her </a:t>
                      </a:r>
                      <a:r>
                        <a:rPr lang="en-US" sz="1000" dirty="0" smtClean="0">
                          <a:effectLst/>
                        </a:rPr>
                        <a:t>thinking.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Mathematical evidence is used to support student thinking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student is able to explain some or part of his/her math thinking.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There is little mathematical evidence to support student thinking.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wrote something but no evidence of math thinking.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There is no mathematical evidence to support student thinking or incorrect mathematical evidence is used.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Attend to Precision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communicates by using clear and precise math language. 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student communicates by using some math language.  The student does not always use appropriate terminology.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does not communicate using math language.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Connections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student makes mathematical connections to extend to other mathematics or to a deeper understanding of mathematics.  Examples may include patterns, structures, and generalizing.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student makes some attempt to make mathematical connections.  The connection may contain some mistakes.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makes no mathematical connections.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Model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The student represents problems in multiple ways including words, drawing pictures, using objects, making a chart, list, graph, recreating equations, etc.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attempts to represent a problem in multiple ways, but has inaccurate information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The student does not represent a problem in multiple ways.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8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85" y="294847"/>
            <a:ext cx="8639464" cy="1143986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Classroom Teachers Enacting Positive </a:t>
            </a:r>
            <a:r>
              <a:rPr lang="en-US" sz="4400" dirty="0" smtClean="0"/>
              <a:t>Solutions/KyNT3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SABRINA </a:t>
            </a:r>
            <a:r>
              <a:rPr lang="en-US" sz="3600" dirty="0"/>
              <a:t>BACK, </a:t>
            </a:r>
            <a:r>
              <a:rPr lang="en-US" sz="3600" dirty="0" smtClean="0"/>
              <a:t>NBCT</a:t>
            </a:r>
            <a:endParaRPr lang="en-US" sz="3600" dirty="0"/>
          </a:p>
          <a:p>
            <a:pPr marL="0" indent="0" algn="ctr">
              <a:buNone/>
            </a:pPr>
            <a:r>
              <a:rPr lang="en-US" sz="2400" dirty="0" smtClean="0"/>
              <a:t>Jenkins Independent Middle School</a:t>
            </a:r>
          </a:p>
          <a:p>
            <a:pPr marL="0" indent="0" algn="ctr">
              <a:buNone/>
            </a:pPr>
            <a:r>
              <a:rPr lang="en-US" sz="2400" dirty="0" smtClean="0"/>
              <a:t>&amp;</a:t>
            </a:r>
          </a:p>
          <a:p>
            <a:pPr marL="0" indent="0" algn="ctr">
              <a:buNone/>
            </a:pPr>
            <a:r>
              <a:rPr lang="en-US" sz="3600" dirty="0" smtClean="0"/>
              <a:t>SHANNON BRICKLER, </a:t>
            </a:r>
            <a:r>
              <a:rPr lang="en-US" sz="3600" dirty="0"/>
              <a:t>NBCT</a:t>
            </a:r>
          </a:p>
          <a:p>
            <a:pPr marL="0" indent="0" algn="ctr">
              <a:buNone/>
            </a:pPr>
            <a:r>
              <a:rPr lang="en-US" sz="2400" dirty="0" smtClean="0"/>
              <a:t>DRY RIDGE ELEMENTARY</a:t>
            </a: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5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503555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Makes sense of problems and perseveres in solving them.</a:t>
            </a:r>
          </a:p>
          <a:p>
            <a:pPr marL="457200" indent="-457200">
              <a:buAutoNum type="arabicPeriod"/>
            </a:pPr>
            <a:r>
              <a:rPr lang="en-US" dirty="0" smtClean="0"/>
              <a:t>Reason abstractly and quantitatively.</a:t>
            </a:r>
          </a:p>
          <a:p>
            <a:pPr marL="457200" indent="-457200">
              <a:buAutoNum type="arabicPeriod"/>
            </a:pPr>
            <a:r>
              <a:rPr lang="en-US" dirty="0" smtClean="0"/>
              <a:t>Construct viable arguments and critique the reasoning of others.</a:t>
            </a:r>
          </a:p>
          <a:p>
            <a:pPr marL="457200" indent="-457200">
              <a:buAutoNum type="arabicPeriod"/>
            </a:pPr>
            <a:r>
              <a:rPr lang="en-US" dirty="0" smtClean="0"/>
              <a:t>Model with mathematics.</a:t>
            </a:r>
          </a:p>
          <a:p>
            <a:pPr marL="457200" indent="-457200">
              <a:buAutoNum type="arabicPeriod"/>
            </a:pPr>
            <a:r>
              <a:rPr lang="en-US" dirty="0" smtClean="0"/>
              <a:t>Use appropriate tools strategically.</a:t>
            </a:r>
          </a:p>
          <a:p>
            <a:pPr marL="457200" indent="-457200">
              <a:buAutoNum type="arabicPeriod"/>
            </a:pPr>
            <a:r>
              <a:rPr lang="en-US" dirty="0" smtClean="0"/>
              <a:t>Attend to precision.</a:t>
            </a:r>
          </a:p>
          <a:p>
            <a:pPr marL="457200" indent="-457200">
              <a:buAutoNum type="arabicPeriod"/>
            </a:pPr>
            <a:r>
              <a:rPr lang="en-US" dirty="0" smtClean="0"/>
              <a:t>Look for and make use of structure.</a:t>
            </a:r>
          </a:p>
          <a:p>
            <a:pPr marL="457200" indent="-457200">
              <a:buAutoNum type="arabicPeriod"/>
            </a:pPr>
            <a:r>
              <a:rPr lang="en-US" dirty="0" smtClean="0"/>
              <a:t>Look for and express regularity in repeated reasoning.</a:t>
            </a:r>
          </a:p>
        </p:txBody>
      </p:sp>
    </p:spTree>
    <p:extLst>
      <p:ext uri="{BB962C8B-B14F-4D97-AF65-F5344CB8AC3E}">
        <p14:creationId xmlns:p14="http://schemas.microsoft.com/office/powerpoint/2010/main" val="192904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The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473159"/>
          </a:xfrm>
        </p:spPr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u"/>
            </a:pPr>
            <a:r>
              <a:rPr lang="en-US" sz="6000" dirty="0" smtClean="0"/>
              <a:t>Classroom mathematics discourse plays a central role in shaping mathematical capability and disposition.</a:t>
            </a:r>
          </a:p>
          <a:p>
            <a:pPr>
              <a:buFont typeface="Wingdings" charset="2"/>
              <a:buChar char="u"/>
            </a:pPr>
            <a:r>
              <a:rPr lang="en-US" sz="6000" dirty="0" smtClean="0"/>
              <a:t>Students cannot learn mathematics with understanding without engaging discussions.</a:t>
            </a:r>
          </a:p>
          <a:p>
            <a:pPr>
              <a:buFont typeface="Wingdings" charset="2"/>
              <a:buChar char="u"/>
            </a:pPr>
            <a:r>
              <a:rPr lang="en-US" sz="6000" dirty="0" smtClean="0"/>
              <a:t>The art of communication has to be taught.</a:t>
            </a:r>
          </a:p>
          <a:p>
            <a:pPr marL="2743200" lvl="8" indent="0">
              <a:buNone/>
            </a:pPr>
            <a:r>
              <a:rPr lang="en-US" sz="2900" dirty="0" smtClean="0"/>
              <a:t>Math Essential Research: The Role of Pedagogy in Classroom Discourse, Margaret </a:t>
            </a:r>
            <a:r>
              <a:rPr lang="en-US" sz="2900" dirty="0" err="1" smtClean="0"/>
              <a:t>Walshaw</a:t>
            </a:r>
            <a:r>
              <a:rPr lang="en-US" sz="2900" dirty="0" smtClean="0"/>
              <a:t> &amp; Glenda Anthony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655704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86" y="295833"/>
            <a:ext cx="87196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Four Intentions behind Teacher Behavior in a Class that Lets Kids Get Smart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412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 to know what and how this individual student is thinking about the mathematics…Curiosity</a:t>
            </a:r>
          </a:p>
          <a:p>
            <a:pPr marL="0" indent="0">
              <a:buNone/>
            </a:pPr>
            <a:r>
              <a:rPr lang="en-US" dirty="0" smtClean="0"/>
              <a:t>2.  to cause dialogue between and listening among students…Student Talk and Interaction</a:t>
            </a:r>
          </a:p>
          <a:p>
            <a:pPr marL="0" indent="0">
              <a:buNone/>
            </a:pPr>
            <a:r>
              <a:rPr lang="en-US" dirty="0" smtClean="0"/>
              <a:t>3.  to provide encouragement, acknowledgement and safety for students to risk speaking…Climate</a:t>
            </a:r>
          </a:p>
          <a:p>
            <a:pPr marL="0" indent="0">
              <a:buNone/>
            </a:pPr>
            <a:r>
              <a:rPr lang="en-US" dirty="0" smtClean="0"/>
              <a:t>4.  to make an idea more clear and accessible through models, visuals, and sequence of questions…Clarity</a:t>
            </a:r>
          </a:p>
          <a:p>
            <a:pPr marL="0" indent="0">
              <a:buNone/>
            </a:pPr>
            <a:r>
              <a:rPr lang="en-US" dirty="0" smtClean="0"/>
              <a:t>        			        </a:t>
            </a:r>
            <a:r>
              <a:rPr lang="en-US" i="1" dirty="0" smtClean="0"/>
              <a:t>Research for Better Teaching, Inc.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2628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28 x 5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5075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2666" y="3597275"/>
            <a:ext cx="75834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Shannon </a:t>
            </a:r>
            <a:r>
              <a:rPr lang="en-US" dirty="0" err="1" smtClean="0"/>
              <a:t>Brickler@MathConnections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995863"/>
            <a:ext cx="7583488" cy="960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     </a:t>
            </a:r>
            <a:r>
              <a:rPr lang="en-US" sz="3200" dirty="0" err="1" smtClean="0"/>
              <a:t>shannon.brickler@grant.kyschools.us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7809" y="752161"/>
            <a:ext cx="743834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Sabrina (Tackett) </a:t>
            </a:r>
            <a:r>
              <a:rPr lang="en-US" sz="3600" dirty="0" err="1" smtClean="0"/>
              <a:t>Back@elarockstar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sabrina.tackett@jenkins.kyschools.us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204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839" y="567011"/>
            <a:ext cx="87131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SOME STATISTICS:</a:t>
            </a:r>
            <a:endParaRPr lang="en-US" sz="3200" b="1" dirty="0"/>
          </a:p>
          <a:p>
            <a:endParaRPr lang="en-US" sz="3200" b="1" dirty="0"/>
          </a:p>
          <a:p>
            <a:pPr marL="285750" indent="-285750">
              <a:buFont typeface="Arial"/>
              <a:buChar char="•"/>
            </a:pPr>
            <a:r>
              <a:rPr lang="en-US" sz="3200" b="1" dirty="0"/>
              <a:t>70% of students in grades 4-12 are low-achieving writers (</a:t>
            </a:r>
            <a:r>
              <a:rPr lang="en-US" sz="3200" b="1" dirty="0" err="1"/>
              <a:t>Persky</a:t>
            </a:r>
            <a:r>
              <a:rPr lang="en-US" sz="3200" b="1" dirty="0"/>
              <a:t>, et al., 2003).</a:t>
            </a:r>
          </a:p>
          <a:p>
            <a:endParaRPr lang="en-US" sz="3200" b="1" dirty="0"/>
          </a:p>
          <a:p>
            <a:pPr marL="285750" indent="-285750">
              <a:buFont typeface="Arial"/>
              <a:buChar char="•"/>
            </a:pPr>
            <a:r>
              <a:rPr lang="en-US" sz="3200" b="1" dirty="0"/>
              <a:t>Nearly 1/3 of HS graduates are not ready for college level English comp (ACT, 2005)</a:t>
            </a:r>
            <a:r>
              <a:rPr lang="en-US" sz="3200" b="1" dirty="0" smtClean="0"/>
              <a:t>.</a:t>
            </a:r>
          </a:p>
          <a:p>
            <a:endParaRPr lang="en-US" sz="3200" b="1" dirty="0"/>
          </a:p>
          <a:p>
            <a:pPr marL="285750" indent="-285750">
              <a:buFont typeface="Arial"/>
              <a:buChar char="•"/>
            </a:pPr>
            <a:r>
              <a:rPr lang="en-US" sz="3200" b="1" dirty="0"/>
              <a:t>A 2002 NAEP finding from analysis </a:t>
            </a:r>
            <a:r>
              <a:rPr lang="en-US" sz="3200" b="1" dirty="0" smtClean="0"/>
              <a:t>across</a:t>
            </a:r>
          </a:p>
          <a:p>
            <a:r>
              <a:rPr lang="en-US" sz="3200" b="1" dirty="0"/>
              <a:t> </a:t>
            </a:r>
            <a:r>
              <a:rPr lang="en-US" sz="3200" b="1" dirty="0" smtClean="0"/>
              <a:t>  </a:t>
            </a:r>
            <a:r>
              <a:rPr lang="en-US" sz="3200" b="1" dirty="0"/>
              <a:t>three grade levels revealed that only 22-26</a:t>
            </a:r>
            <a:r>
              <a:rPr lang="en-US" sz="3200" b="1" dirty="0" smtClean="0"/>
              <a:t>%                        	scored </a:t>
            </a:r>
            <a:r>
              <a:rPr lang="en-US" sz="3200" b="1" dirty="0"/>
              <a:t>proficient in writing.</a:t>
            </a:r>
          </a:p>
        </p:txBody>
      </p:sp>
    </p:spTree>
    <p:extLst>
      <p:ext uri="{BB962C8B-B14F-4D97-AF65-F5344CB8AC3E}">
        <p14:creationId xmlns:p14="http://schemas.microsoft.com/office/powerpoint/2010/main" val="172735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THE  RESEARCH: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51410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400" dirty="0"/>
              <a:t>According to Dudley-Marling, et al., struggling writers do not need access to a remedial curriculum.  Too often, curriculum of this type features an overemphasis on skills and mechanics, rather than the same high-quality writing instruction provided to more academically-successful peers.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4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B Student 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37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164" y="498970"/>
            <a:ext cx="8412706" cy="6186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In a longitudinal study, </a:t>
            </a:r>
            <a:r>
              <a:rPr lang="en-US" sz="4400" dirty="0" smtClean="0"/>
              <a:t>teacher-researcher </a:t>
            </a:r>
            <a:r>
              <a:rPr lang="en-US" sz="4400" dirty="0"/>
              <a:t>Elizabeth Langer found that the process of “</a:t>
            </a:r>
            <a:r>
              <a:rPr lang="en-US" sz="4400" dirty="0" err="1"/>
              <a:t>envisionment</a:t>
            </a:r>
            <a:r>
              <a:rPr lang="en-US" sz="4400" dirty="0"/>
              <a:t> building” through class discussion, allows struggling students access to the thinking mechanisms of their peers, thus providing those same students an entryway to the learning present in the room.  </a:t>
            </a:r>
          </a:p>
        </p:txBody>
      </p:sp>
    </p:spTree>
    <p:extLst>
      <p:ext uri="{BB962C8B-B14F-4D97-AF65-F5344CB8AC3E}">
        <p14:creationId xmlns:p14="http://schemas.microsoft.com/office/powerpoint/2010/main" val="326271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461" y="340207"/>
            <a:ext cx="8526085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And, according to </a:t>
            </a:r>
            <a:r>
              <a:rPr lang="en-US" sz="4800" i="1" dirty="0" smtClean="0"/>
              <a:t>Integrating Writing and Math</a:t>
            </a:r>
            <a:r>
              <a:rPr lang="en-US" sz="4800" dirty="0" smtClean="0"/>
              <a:t> (Wilcox &amp; Monroe):</a:t>
            </a:r>
          </a:p>
          <a:p>
            <a:endParaRPr lang="en-US" sz="4800" dirty="0"/>
          </a:p>
          <a:p>
            <a:r>
              <a:rPr lang="en-US" sz="4800" dirty="0" smtClean="0"/>
              <a:t> …Quality </a:t>
            </a:r>
            <a:r>
              <a:rPr lang="en-US" sz="4800" dirty="0"/>
              <a:t>of classroom discussion was richer when students are expected to write</a:t>
            </a:r>
            <a:r>
              <a:rPr lang="en-US" sz="4800" dirty="0" smtClean="0"/>
              <a:t>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309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64" y="295833"/>
            <a:ext cx="8060587" cy="1143000"/>
          </a:xfrm>
        </p:spPr>
        <p:txBody>
          <a:bodyPr>
            <a:noAutofit/>
          </a:bodyPr>
          <a:lstStyle/>
          <a:p>
            <a:r>
              <a:rPr lang="en-US" sz="3600" dirty="0"/>
              <a:t>A possible plan of </a:t>
            </a:r>
            <a:r>
              <a:rPr lang="en-US" sz="3600" dirty="0" smtClean="0"/>
              <a:t>action to combat these issues </a:t>
            </a:r>
            <a:r>
              <a:rPr lang="en-US" sz="3600" dirty="0"/>
              <a:t>is offered through Writing </a:t>
            </a:r>
            <a:r>
              <a:rPr lang="en-US" sz="3600" dirty="0" smtClean="0"/>
              <a:t>Next</a:t>
            </a:r>
            <a:r>
              <a:rPr lang="en-US" sz="4000" dirty="0"/>
              <a:t>: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3"/>
            <a:ext cx="7583488" cy="437802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 2" pitchFamily="18" charset="2"/>
              <a:buAutoNum type="arabicParenR"/>
            </a:pPr>
            <a:r>
              <a:rPr lang="en-US" sz="2400" dirty="0"/>
              <a:t>Writing </a:t>
            </a:r>
            <a:r>
              <a:rPr lang="en-US" sz="2400" dirty="0" smtClean="0"/>
              <a:t>strategies                          </a:t>
            </a:r>
            <a:r>
              <a:rPr lang="en-US" sz="2400" dirty="0">
                <a:solidFill>
                  <a:srgbClr val="FF6600"/>
                </a:solidFill>
              </a:rPr>
              <a:t>10) </a:t>
            </a:r>
            <a:r>
              <a:rPr lang="en-US" sz="2400" dirty="0"/>
              <a:t>Study of </a:t>
            </a:r>
            <a:r>
              <a:rPr lang="en-US" sz="2400" dirty="0" smtClean="0"/>
              <a:t>models</a:t>
            </a: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 smtClean="0"/>
              <a:t>Summarization                                </a:t>
            </a:r>
            <a:r>
              <a:rPr lang="en-US" sz="2400" dirty="0" smtClean="0">
                <a:solidFill>
                  <a:srgbClr val="FF6600"/>
                </a:solidFill>
              </a:rPr>
              <a:t>11) </a:t>
            </a:r>
            <a:r>
              <a:rPr lang="en-US" sz="2400" dirty="0" smtClean="0"/>
              <a:t>Writing for content learning</a:t>
            </a: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/>
              <a:t>Collaborative writing</a:t>
            </a:r>
          </a:p>
          <a:p>
            <a:pPr marL="514350" indent="-514350">
              <a:buAutoNum type="arabicParenR"/>
            </a:pPr>
            <a:r>
              <a:rPr lang="en-US" sz="2400" dirty="0"/>
              <a:t>Specific product goals   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Word </a:t>
            </a:r>
            <a:r>
              <a:rPr lang="en-US" sz="2400" dirty="0"/>
              <a:t>processing             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400" dirty="0" smtClean="0"/>
              <a:t>Sentence combining</a:t>
            </a: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/>
              <a:t>Prewriting</a:t>
            </a:r>
          </a:p>
          <a:p>
            <a:pPr marL="514350" indent="-514350">
              <a:buAutoNum type="arabicParenR"/>
            </a:pPr>
            <a:r>
              <a:rPr lang="en-US" sz="2400" dirty="0"/>
              <a:t>Inquiry activities</a:t>
            </a:r>
          </a:p>
          <a:p>
            <a:pPr marL="514350" indent="-514350">
              <a:buAutoNum type="arabicParenR"/>
            </a:pPr>
            <a:r>
              <a:rPr lang="en-US" sz="2400" dirty="0"/>
              <a:t>Process writing approach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1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Focus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9824"/>
            <a:ext cx="7583488" cy="4672866"/>
          </a:xfrm>
        </p:spPr>
        <p:txBody>
          <a:bodyPr/>
          <a:lstStyle/>
          <a:p>
            <a:pPr>
              <a:buAutoNum type="arabicParenR"/>
            </a:pPr>
            <a:r>
              <a:rPr lang="en-US" sz="2400" dirty="0"/>
              <a:t>Study of Models</a:t>
            </a:r>
          </a:p>
          <a:p>
            <a:pPr>
              <a:buAutoNum type="arabicParenR"/>
            </a:pPr>
            <a:r>
              <a:rPr lang="en-US" sz="2400" dirty="0"/>
              <a:t>Process Writing Approach</a:t>
            </a:r>
          </a:p>
          <a:p>
            <a:pPr>
              <a:buAutoNum type="arabicParenR"/>
            </a:pPr>
            <a:r>
              <a:rPr lang="en-US" sz="2400" dirty="0"/>
              <a:t>Pre-writing</a:t>
            </a:r>
          </a:p>
          <a:p>
            <a:pPr>
              <a:buAutoNum type="arabicParenR"/>
            </a:pPr>
            <a:r>
              <a:rPr lang="en-US" sz="2400" dirty="0"/>
              <a:t>Writing Strategies</a:t>
            </a:r>
          </a:p>
          <a:p>
            <a:pPr>
              <a:buAutoNum type="arabicParenR"/>
            </a:pPr>
            <a:r>
              <a:rPr lang="en-US" sz="2400" dirty="0"/>
              <a:t> Specific Product Goals</a:t>
            </a:r>
          </a:p>
          <a:p>
            <a:pPr>
              <a:buAutoNum type="arabicParenR"/>
            </a:pPr>
            <a:r>
              <a:rPr lang="en-US" sz="2400" dirty="0"/>
              <a:t>Collaborative </a:t>
            </a:r>
            <a:r>
              <a:rPr lang="en-US" sz="2400" dirty="0" smtClean="0"/>
              <a:t>Writing</a:t>
            </a:r>
          </a:p>
          <a:p>
            <a:pPr marL="0" indent="0">
              <a:buNone/>
            </a:pPr>
            <a:endParaRPr lang="en-US" sz="2400" dirty="0" smtClean="0"/>
          </a:p>
          <a:p>
            <a:pPr>
              <a:buAutoNum type="arabicParenR"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6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8944</TotalTime>
  <Words>1297</Words>
  <Application>Microsoft Macintosh PowerPoint</Application>
  <PresentationFormat>On-screen Show (4:3)</PresentationFormat>
  <Paragraphs>160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Empowering Students through Writing in the Math and Language Arts Classrooms</vt:lpstr>
      <vt:lpstr>Classroom Teachers Enacting Positive Solutions/KyNT3</vt:lpstr>
      <vt:lpstr>PowerPoint Presentation</vt:lpstr>
      <vt:lpstr>THE  RESEARCH:</vt:lpstr>
      <vt:lpstr>PowerPoint Presentation</vt:lpstr>
      <vt:lpstr>PowerPoint Presentation</vt:lpstr>
      <vt:lpstr>PowerPoint Presentation</vt:lpstr>
      <vt:lpstr>A possible plan of action to combat these issues is offered through Writing Next: </vt:lpstr>
      <vt:lpstr>Focus</vt:lpstr>
      <vt:lpstr>PowerPoint Presentation</vt:lpstr>
      <vt:lpstr>PowerPoint Presentation</vt:lpstr>
      <vt:lpstr>PowerPoint Presentation</vt:lpstr>
      <vt:lpstr>Number Talks Key Components</vt:lpstr>
      <vt:lpstr>PowerPoint Presentation</vt:lpstr>
      <vt:lpstr>Student Discourse</vt:lpstr>
      <vt:lpstr>Student Sample</vt:lpstr>
      <vt:lpstr>Self Assessment:  Writing about Number Talks</vt:lpstr>
      <vt:lpstr> Self Assessment:  Writing about Number Talks</vt:lpstr>
      <vt:lpstr>Teacher Rubric</vt:lpstr>
      <vt:lpstr>Math Practices</vt:lpstr>
      <vt:lpstr>The Research</vt:lpstr>
      <vt:lpstr>The Four Intentions behind Teacher Behavior in a Class that Lets Kids Get Smart</vt:lpstr>
      <vt:lpstr>Let’s Try It!</vt:lpstr>
      <vt:lpstr>  Shannon Brickler@MathConnections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Communication = Understanding</dc:title>
  <dc:creator>Shannon Brickler</dc:creator>
  <cp:lastModifiedBy>Sabrina Back</cp:lastModifiedBy>
  <cp:revision>44</cp:revision>
  <dcterms:created xsi:type="dcterms:W3CDTF">2015-04-22T22:10:11Z</dcterms:created>
  <dcterms:modified xsi:type="dcterms:W3CDTF">2015-06-13T22:42:24Z</dcterms:modified>
</cp:coreProperties>
</file>